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35" r:id="rId5"/>
    <p:sldId id="336" r:id="rId6"/>
    <p:sldId id="337" r:id="rId7"/>
    <p:sldId id="348" r:id="rId8"/>
    <p:sldId id="338" r:id="rId9"/>
    <p:sldId id="351" r:id="rId10"/>
    <p:sldId id="349" r:id="rId11"/>
    <p:sldId id="352" r:id="rId12"/>
    <p:sldId id="353" r:id="rId13"/>
    <p:sldId id="354" r:id="rId14"/>
    <p:sldId id="340" r:id="rId15"/>
    <p:sldId id="343" r:id="rId16"/>
    <p:sldId id="34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Автор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067" autoAdjust="0"/>
    <p:restoredTop sz="95394" autoAdjust="0"/>
  </p:normalViewPr>
  <p:slideViewPr>
    <p:cSldViewPr snapToGrid="0">
      <p:cViewPr>
        <p:scale>
          <a:sx n="80" d="100"/>
          <a:sy n="80" d="100"/>
        </p:scale>
        <p:origin x="-888" y="-86"/>
      </p:cViewPr>
      <p:guideLst>
        <p:guide orient="horz" pos="3696"/>
        <p:guide orient="horz" pos="1968"/>
        <p:guide pos="65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B96D7-F201-492C-AA50-574A730BC27F}" type="datetimeFigureOut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563E-BCB2-465B-8A3C-AC86CE64F6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771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6CA8-7DCC-4F2C-A1EF-C632B9D3E96D}" type="datetimeFigureOut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0660-4B7D-4C11-96DB-B19FFA8CA9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anchor="b">
            <a:normAutofit/>
          </a:bodyPr>
          <a:lstStyle>
            <a:lvl1pPr algn="l">
              <a:defRPr sz="4000" b="1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E46E52ED-0545-03BB-5AB6-4552E92B99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D06404F0-C6D6-98DF-5397-EF0F68B014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-215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xmlns="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1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xmlns="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768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25F4A3D2-0CBC-CF43-C14A-141B19AE67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-6264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8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815" name="Group 814">
            <a:extLst>
              <a:ext uri="{FF2B5EF4-FFF2-40B4-BE49-F238E27FC236}">
                <a16:creationId xmlns:a16="http://schemas.microsoft.com/office/drawing/2014/main" xmlns="" id="{98F70650-8E48-1844-382B-91FBA9C8DD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xmlns="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xmlns="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xmlns="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xmlns="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xmlns="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xmlns="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xmlns="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xmlns="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xmlns="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xmlns="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xmlns="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xmlns="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xmlns="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xmlns="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xmlns="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xmlns="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xmlns="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xmlns="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xmlns="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xmlns="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xmlns="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xmlns="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xmlns="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xmlns="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xmlns="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xmlns="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xmlns="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xmlns="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xmlns="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xmlns="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xmlns="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xmlns="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xmlns="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xmlns="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xmlns="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xmlns="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xmlns="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xmlns="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xmlns="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xmlns="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xmlns="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xmlns="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xmlns="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xmlns="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xmlns="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xmlns="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xmlns="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xmlns="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xmlns="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xmlns="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xmlns="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xmlns="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xmlns="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xmlns="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xmlns="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xmlns="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xmlns="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xmlns="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xmlns="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xmlns="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xmlns="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xmlns="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xmlns="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xmlns="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xmlns="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xmlns="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xmlns="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xmlns="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xmlns="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xmlns="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xmlns="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xmlns="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xmlns="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xmlns="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xmlns="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xmlns="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xmlns="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xmlns="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xmlns="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xmlns="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xmlns="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xmlns="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xmlns="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xmlns="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xmlns="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xmlns="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xmlns="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xmlns="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xmlns="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xmlns="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xmlns="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xmlns="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xmlns="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xmlns="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xmlns="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xmlns="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xmlns="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xmlns="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xmlns="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xmlns="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xmlns="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xmlns="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xmlns="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xmlns="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xmlns="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xmlns="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xmlns="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xmlns="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xmlns="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xmlns="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xmlns="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xmlns="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xmlns="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xmlns="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xmlns="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xmlns="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xmlns="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xmlns="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xmlns="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xmlns="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xmlns="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xmlns="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xmlns="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xmlns="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xmlns="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xmlns="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xmlns="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xmlns="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xmlns="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xmlns="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xmlns="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xmlns="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xmlns="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xmlns="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xmlns="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xmlns="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xmlns="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xmlns="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xmlns="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xmlns="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xmlns="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xmlns="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xmlns="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xmlns="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xmlns="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xmlns="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xmlns="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xmlns="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xmlns="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xmlns="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xmlns="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xmlns="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xmlns="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xmlns="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xmlns="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xmlns="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xmlns="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xmlns="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xmlns="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xmlns="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xmlns="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xmlns="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xmlns="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xmlns="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xmlns="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xmlns="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xmlns="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xmlns="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xmlns="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xmlns="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xmlns="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xmlns="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xmlns="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xmlns="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xmlns="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xmlns="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xmlns="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xmlns="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xmlns="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xmlns="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xmlns="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xmlns="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xmlns="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xmlns="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xmlns="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xmlns="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xmlns="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xmlns="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xmlns="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xmlns="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xmlns="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xmlns="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xmlns="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xmlns="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xmlns="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xmlns="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xmlns="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xmlns="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xmlns="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xmlns="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xmlns="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xmlns="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xmlns="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xmlns="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xmlns="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xmlns="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xmlns="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xmlns="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xmlns="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xmlns="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xmlns="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xmlns="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xmlns="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xmlns="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xmlns="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xmlns="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xmlns="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xmlns="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xmlns="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xmlns="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xmlns="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xmlns="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xmlns="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xmlns="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xmlns="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xmlns="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xmlns="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xmlns="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xmlns="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xmlns="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xmlns="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xmlns="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xmlns="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xmlns="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xmlns="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xmlns="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xmlns="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xmlns="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xmlns="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xmlns="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xmlns="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xmlns="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xmlns="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xmlns="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xmlns="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xmlns="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xmlns="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xmlns="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xmlns="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xmlns="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xmlns="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xmlns="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xmlns="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xmlns="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xmlns="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xmlns="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xmlns="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xmlns="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xmlns="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xmlns="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xmlns="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xmlns="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xmlns="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xmlns="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xmlns="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xmlns="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xmlns="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xmlns="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xmlns="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xmlns="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xmlns="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xmlns="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xmlns="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xmlns="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xmlns="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xmlns="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xmlns="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xmlns="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xmlns="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xmlns="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xmlns="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xmlns="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xmlns="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xmlns="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xmlns="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xmlns="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xmlns="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xmlns="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xmlns="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xmlns="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xmlns="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xmlns="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xmlns="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xmlns="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xmlns="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xmlns="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xmlns="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xmlns="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xmlns="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xmlns="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xmlns="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xmlns="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xmlns="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xmlns="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xmlns="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xmlns="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xmlns="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xmlns="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xmlns="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5916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900D319D-67F8-5830-99A3-7EB562C28B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12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EF559BF-05B9-49D7-5976-7CD930A65A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44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E537B4-8186-9628-C273-28B8EA981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62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75" name="Text Placeholder 7">
            <a:extLst>
              <a:ext uri="{FF2B5EF4-FFF2-40B4-BE49-F238E27FC236}">
                <a16:creationId xmlns:a16="http://schemas.microsoft.com/office/drawing/2014/main" xmlns="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800"/>
            </a:lvl1pPr>
            <a:lvl2pPr marL="457200" indent="0">
              <a:lnSpc>
                <a:spcPts val="2400"/>
              </a:lnSpc>
              <a:buNone/>
              <a:defRPr sz="2000"/>
            </a:lvl2pPr>
            <a:lvl3pPr marL="914400" indent="0">
              <a:lnSpc>
                <a:spcPts val="2400"/>
              </a:lnSpc>
              <a:buNone/>
              <a:defRPr sz="2000"/>
            </a:lvl3pPr>
            <a:lvl4pPr marL="1371600" indent="0">
              <a:lnSpc>
                <a:spcPts val="2400"/>
              </a:lnSpc>
              <a:buNone/>
              <a:defRPr sz="2000"/>
            </a:lvl4pPr>
            <a:lvl5pPr marL="1828800" indent="0">
              <a:lnSpc>
                <a:spcPts val="2400"/>
              </a:lnSpc>
              <a:buNone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CD18796B-7A45-F026-1306-A9ADE06D8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8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  <a:lvl6pPr marL="1600200">
              <a:defRPr/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xmlns="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40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xmlns="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0948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C5815B7-4DEA-0E4D-6E8B-EDAD6559AF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D1046054-0FA9-558E-22C0-007C8D3DAF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28326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2185ef64a24b7491b351c69f030039d5/" TargetMode="External"/><Relationship Id="rId2" Type="http://schemas.openxmlformats.org/officeDocument/2006/relationships/hyperlink" Target="https://rutube.ru/video/cb27a1a6d498f01858acf92e4453387e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agicavoxel.softonic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BE0BCE3-7A85-71CE-E027-A8E454AF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3540" y="960121"/>
            <a:ext cx="5829300" cy="2141220"/>
          </a:xfrm>
        </p:spPr>
        <p:txBody>
          <a:bodyPr/>
          <a:lstStyle/>
          <a:p>
            <a:r>
              <a:rPr lang="en-GB" dirty="0" err="1" smtClean="0"/>
              <a:t>MagicaVoxel</a:t>
            </a:r>
            <a:r>
              <a:rPr lang="ru-RU" dirty="0" smtClean="0"/>
              <a:t> – программа для 3</a:t>
            </a:r>
            <a:r>
              <a:rPr lang="en-US" dirty="0" smtClean="0"/>
              <a:t>D</a:t>
            </a:r>
            <a:r>
              <a:rPr lang="ru-RU" dirty="0" smtClean="0"/>
              <a:t>-моделирования</a:t>
            </a:r>
            <a:endParaRPr lang="en-US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844540" y="5055870"/>
            <a:ext cx="6400800" cy="17526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Ежова Ю.Л.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МБОУ «Средняя школа № 13»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г.Дзержинск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 smtClean="0"/>
              <a:t>2024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4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использования инструмента </a:t>
            </a:r>
            <a:r>
              <a:rPr lang="en-GB" dirty="0" smtClean="0"/>
              <a:t>geometry Mode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399" y="1809750"/>
            <a:ext cx="6835519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FBF9F0-B02C-F479-3755-F41439C1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41960"/>
            <a:ext cx="5641897" cy="3316893"/>
          </a:xfrm>
        </p:spPr>
        <p:txBody>
          <a:bodyPr/>
          <a:lstStyle/>
          <a:p>
            <a:r>
              <a:rPr lang="ru-RU" dirty="0" smtClean="0"/>
              <a:t>Примеры работ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E3C8A46-D49C-FB70-9062-B672F2F7FB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9694" y="4068392"/>
            <a:ext cx="5580586" cy="2197590"/>
          </a:xfrm>
        </p:spPr>
        <p:txBody>
          <a:bodyPr/>
          <a:lstStyle/>
          <a:p>
            <a:r>
              <a:rPr lang="ru-RU" dirty="0" smtClean="0"/>
              <a:t>учащихся 6 класса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339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41392FF-67AF-70B5-1C3C-58D39BDF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911352" y="6246622"/>
            <a:ext cx="2670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1" y="180975"/>
            <a:ext cx="3410482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 l="5662"/>
          <a:stretch>
            <a:fillRect/>
          </a:stretch>
        </p:blipFill>
        <p:spPr bwMode="auto">
          <a:xfrm>
            <a:off x="561974" y="3476625"/>
            <a:ext cx="3653037" cy="307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1763" y="1247776"/>
            <a:ext cx="3686874" cy="330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2554850"/>
            <a:ext cx="3371849" cy="326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1394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CD3F54E4-9956-0B33-D845-8F2AAC5EBC56}"/>
              </a:ext>
            </a:extLst>
          </p:cNvPr>
          <p:cNvSpPr txBox="1">
            <a:spLocks/>
          </p:cNvSpPr>
          <p:nvPr/>
        </p:nvSpPr>
        <p:spPr>
          <a:xfrm>
            <a:off x="899160" y="137160"/>
            <a:ext cx="6172200" cy="124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Источники информации</a:t>
            </a:r>
            <a:endParaRPr kumimoji="0" lang="en-ZA" sz="4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xmlns="" id="{94D20DBB-F3DD-CE0A-DCE1-63F191C0CC4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1010" y="2087880"/>
            <a:ext cx="7158990" cy="1954692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hlinkClick r:id="rId2"/>
              </a:rPr>
              <a:t>https://rutube.ru/video/cb27a1a6d498f01858acf92e4453387e/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hlinkClick r:id="rId3"/>
              </a:rPr>
              <a:t>https://rutube.ru/video/2185ef64a24b7491b351c69f030039d5/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4930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F0870A-EBCD-13FC-D1A2-49C555C4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301118"/>
            <a:ext cx="8297380" cy="1060957"/>
          </a:xfrm>
        </p:spPr>
        <p:txBody>
          <a:bodyPr>
            <a:normAutofit/>
          </a:bodyPr>
          <a:lstStyle/>
          <a:p>
            <a:pPr algn="ctr"/>
            <a:r>
              <a:rPr lang="en-GB" sz="3600" dirty="0" err="1" smtClean="0"/>
              <a:t>MagicaVoxel</a:t>
            </a:r>
            <a:endParaRPr lang="en-US" sz="3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70B4EC43-20C2-1DA5-646B-B8D26CF7D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0126" y="2314575"/>
            <a:ext cx="8332470" cy="4127373"/>
          </a:xfrm>
        </p:spPr>
        <p:txBody>
          <a:bodyPr>
            <a:normAutofit/>
          </a:bodyPr>
          <a:lstStyle/>
          <a:p>
            <a:r>
              <a:rPr lang="ru-RU" sz="2400" b="1" dirty="0" err="1" smtClean="0"/>
              <a:t>MagicaVoxel</a:t>
            </a:r>
            <a:r>
              <a:rPr lang="ru-RU" sz="2400" dirty="0" smtClean="0"/>
              <a:t> - это бесплатное приложение для работы с </a:t>
            </a:r>
            <a:r>
              <a:rPr lang="ru-RU" sz="2400" dirty="0" err="1" smtClean="0"/>
              <a:t>вокселями</a:t>
            </a:r>
            <a:r>
              <a:rPr lang="ru-RU" sz="2400" dirty="0" smtClean="0"/>
              <a:t>, которое экспортируется в формат .</a:t>
            </a:r>
            <a:r>
              <a:rPr lang="ru-RU" sz="2400" dirty="0" err="1" smtClean="0"/>
              <a:t>obj</a:t>
            </a:r>
            <a:r>
              <a:rPr lang="ru-RU" sz="2400" dirty="0" smtClean="0"/>
              <a:t>.</a:t>
            </a:r>
          </a:p>
          <a:p>
            <a:r>
              <a:rPr lang="ru-RU" sz="2400" b="1" dirty="0" err="1" smtClean="0"/>
              <a:t>Во́ксел</a:t>
            </a:r>
            <a:r>
              <a:rPr lang="ru-RU" sz="2400" dirty="0" smtClean="0"/>
              <a:t> (в разговорной речи </a:t>
            </a:r>
            <a:r>
              <a:rPr lang="ru-RU" sz="2400" dirty="0" err="1" smtClean="0"/>
              <a:t>во́ксель</a:t>
            </a:r>
            <a:r>
              <a:rPr lang="ru-RU" sz="2400" dirty="0" smtClean="0"/>
              <a:t>, англ. </a:t>
            </a:r>
            <a:r>
              <a:rPr lang="ru-RU" sz="2400" dirty="0" err="1" smtClean="0"/>
              <a:t>Voxel</a:t>
            </a:r>
            <a:r>
              <a:rPr lang="ru-RU" sz="2400" dirty="0" smtClean="0"/>
              <a:t> — образовано из слов: объёмный (англ. </a:t>
            </a:r>
            <a:r>
              <a:rPr lang="ru-RU" sz="2400" dirty="0" err="1" smtClean="0"/>
              <a:t>volumetric</a:t>
            </a:r>
            <a:r>
              <a:rPr lang="ru-RU" sz="2400" dirty="0" smtClean="0"/>
              <a:t>) и пиксель (англ. </a:t>
            </a:r>
            <a:r>
              <a:rPr lang="ru-RU" sz="2400" dirty="0" err="1" smtClean="0"/>
              <a:t>pixel</a:t>
            </a:r>
            <a:r>
              <a:rPr lang="ru-RU" sz="2400" dirty="0" smtClean="0"/>
              <a:t>)) — элемент объёмного изображения, содержащий значение элемента растра в трёхмерном пространстве. </a:t>
            </a:r>
            <a:r>
              <a:rPr lang="ru-RU" sz="2400" dirty="0" err="1" smtClean="0"/>
              <a:t>Воксели</a:t>
            </a:r>
            <a:r>
              <a:rPr lang="ru-RU" sz="2400" dirty="0" smtClean="0"/>
              <a:t> являются аналогами двумерных пикселей для трёхмерного пространства</a:t>
            </a:r>
          </a:p>
          <a:p>
            <a:r>
              <a:rPr lang="ru-RU" sz="2400" dirty="0" smtClean="0"/>
              <a:t>Ссылка для скачивания программы:</a:t>
            </a:r>
            <a:br>
              <a:rPr lang="ru-RU" sz="2400" dirty="0" smtClean="0"/>
            </a:br>
            <a:r>
              <a:rPr lang="en-US" sz="2400" dirty="0" smtClean="0">
                <a:hlinkClick r:id="rId2"/>
              </a:rPr>
              <a:t>https://magicavoxel.softonic.ru/</a:t>
            </a:r>
            <a:endParaRPr lang="ru-RU" sz="2400" dirty="0" smtClean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89920E1-1F47-D3FB-B5CD-7110B379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67"/>
            <a:ext cx="2343150" cy="199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8274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5BA0C7-4B10-03D7-2211-750D1F9E5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90855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Интерфейс программы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5850" y="870471"/>
            <a:ext cx="8677274" cy="597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Выноска 1 6"/>
          <p:cNvSpPr/>
          <p:nvPr/>
        </p:nvSpPr>
        <p:spPr>
          <a:xfrm>
            <a:off x="6991350" y="3124200"/>
            <a:ext cx="2724150" cy="1181100"/>
          </a:xfrm>
          <a:prstGeom prst="borderCallout1">
            <a:avLst>
              <a:gd name="adj1" fmla="val 20363"/>
              <a:gd name="adj2" fmla="val -291"/>
              <a:gd name="adj3" fmla="val 113306"/>
              <a:gd name="adj4" fmla="val -418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Рабочая область</a:t>
            </a:r>
            <a:endParaRPr lang="ru-RU" sz="2400" dirty="0"/>
          </a:p>
        </p:txBody>
      </p:sp>
      <p:sp>
        <p:nvSpPr>
          <p:cNvPr id="8" name="Выноска 1 7"/>
          <p:cNvSpPr/>
          <p:nvPr/>
        </p:nvSpPr>
        <p:spPr>
          <a:xfrm>
            <a:off x="9467850" y="-1"/>
            <a:ext cx="2724150" cy="2066926"/>
          </a:xfrm>
          <a:prstGeom prst="borderCallout1">
            <a:avLst>
              <a:gd name="adj1" fmla="val 20363"/>
              <a:gd name="adj2" fmla="val -291"/>
              <a:gd name="adj3" fmla="val 55469"/>
              <a:gd name="adj4" fmla="val -253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Элементы управления – кнопки открыть, сохранить, создать…</a:t>
            </a:r>
            <a:endParaRPr lang="ru-RU" sz="2400" dirty="0"/>
          </a:p>
        </p:txBody>
      </p:sp>
      <p:sp>
        <p:nvSpPr>
          <p:cNvPr id="9" name="Выноска 1 8"/>
          <p:cNvSpPr/>
          <p:nvPr/>
        </p:nvSpPr>
        <p:spPr>
          <a:xfrm>
            <a:off x="3752850" y="1076325"/>
            <a:ext cx="2724150" cy="1247776"/>
          </a:xfrm>
          <a:prstGeom prst="borderCallout1">
            <a:avLst>
              <a:gd name="adj1" fmla="val 20363"/>
              <a:gd name="adj2" fmla="val -291"/>
              <a:gd name="adj3" fmla="val 85655"/>
              <a:gd name="adj4" fmla="val -26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Инструменты  рисования</a:t>
            </a:r>
            <a:endParaRPr lang="ru-RU" sz="2400" dirty="0"/>
          </a:p>
        </p:txBody>
      </p:sp>
      <p:sp>
        <p:nvSpPr>
          <p:cNvPr id="11" name="Выноска 1 10"/>
          <p:cNvSpPr/>
          <p:nvPr/>
        </p:nvSpPr>
        <p:spPr>
          <a:xfrm>
            <a:off x="2752725" y="3590925"/>
            <a:ext cx="2724150" cy="1247776"/>
          </a:xfrm>
          <a:prstGeom prst="borderCallout1">
            <a:avLst>
              <a:gd name="adj1" fmla="val 20363"/>
              <a:gd name="adj2" fmla="val -291"/>
              <a:gd name="adj3" fmla="val -142589"/>
              <a:gd name="adj4" fmla="val -376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Палитры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78690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5BA0C7-4B10-03D7-2211-750D1F9E5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9393936" cy="775207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1 шаг – Очистить куб, включить сетку 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725" y="879996"/>
            <a:ext cx="8677274" cy="597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Выноска 1 5"/>
          <p:cNvSpPr/>
          <p:nvPr/>
        </p:nvSpPr>
        <p:spPr>
          <a:xfrm>
            <a:off x="9010650" y="990600"/>
            <a:ext cx="2724150" cy="1181100"/>
          </a:xfrm>
          <a:prstGeom prst="borderCallout1">
            <a:avLst>
              <a:gd name="adj1" fmla="val 20363"/>
              <a:gd name="adj2" fmla="val -291"/>
              <a:gd name="adj3" fmla="val 130242"/>
              <a:gd name="adj4" fmla="val -495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Очистить куб (</a:t>
            </a:r>
            <a:r>
              <a:rPr lang="en-GB" sz="2400" dirty="0" smtClean="0"/>
              <a:t>Clear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7" name="Выноска 1 6"/>
          <p:cNvSpPr/>
          <p:nvPr/>
        </p:nvSpPr>
        <p:spPr>
          <a:xfrm>
            <a:off x="4181475" y="4886325"/>
            <a:ext cx="2724150" cy="1181100"/>
          </a:xfrm>
          <a:prstGeom prst="borderCallout1">
            <a:avLst>
              <a:gd name="adj1" fmla="val 20363"/>
              <a:gd name="adj2" fmla="val -291"/>
              <a:gd name="adj3" fmla="val 130242"/>
              <a:gd name="adj4" fmla="val -495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Включить сетку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663" y="860400"/>
            <a:ext cx="8678861" cy="597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8690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76" y="985365"/>
            <a:ext cx="1571624" cy="587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C9DDD8-3394-6FB2-960C-451DEBD7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72518"/>
            <a:ext cx="11810999" cy="956182"/>
          </a:xfrm>
        </p:spPr>
        <p:txBody>
          <a:bodyPr/>
          <a:lstStyle/>
          <a:p>
            <a:r>
              <a:rPr lang="ru-RU" dirty="0" smtClean="0"/>
              <a:t>Инструмент рисования</a:t>
            </a:r>
            <a:r>
              <a:rPr lang="en-GB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GB" dirty="0" smtClean="0"/>
              <a:t>Box Mode)</a:t>
            </a:r>
            <a:endParaRPr lang="en-ZA" dirty="0"/>
          </a:p>
        </p:txBody>
      </p:sp>
      <p:sp>
        <p:nvSpPr>
          <p:cNvPr id="11" name="Выноска 1 10"/>
          <p:cNvSpPr/>
          <p:nvPr/>
        </p:nvSpPr>
        <p:spPr>
          <a:xfrm>
            <a:off x="8782050" y="2019300"/>
            <a:ext cx="2724150" cy="1181100"/>
          </a:xfrm>
          <a:prstGeom prst="borderCallout1">
            <a:avLst>
              <a:gd name="adj1" fmla="val 20363"/>
              <a:gd name="adj2" fmla="val -291"/>
              <a:gd name="adj3" fmla="val 78629"/>
              <a:gd name="adj4" fmla="val -435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Добавить </a:t>
            </a:r>
            <a:r>
              <a:rPr lang="ru-RU" sz="2400" dirty="0" err="1" smtClean="0"/>
              <a:t>воксель</a:t>
            </a:r>
            <a:r>
              <a:rPr lang="ru-RU" sz="2400" dirty="0" smtClean="0"/>
              <a:t> (Т)</a:t>
            </a:r>
            <a:endParaRPr lang="ru-RU" sz="2400" dirty="0"/>
          </a:p>
        </p:txBody>
      </p:sp>
      <p:sp>
        <p:nvSpPr>
          <p:cNvPr id="13" name="Выноска 1 12"/>
          <p:cNvSpPr/>
          <p:nvPr/>
        </p:nvSpPr>
        <p:spPr>
          <a:xfrm>
            <a:off x="8753475" y="3362325"/>
            <a:ext cx="2724150" cy="1181100"/>
          </a:xfrm>
          <a:prstGeom prst="borderCallout1">
            <a:avLst>
              <a:gd name="adj1" fmla="val 20363"/>
              <a:gd name="adj2" fmla="val -291"/>
              <a:gd name="adj3" fmla="val 5242"/>
              <a:gd name="adj4" fmla="val -411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Удалить </a:t>
            </a:r>
            <a:endParaRPr lang="en-GB" sz="2400" dirty="0" smtClean="0"/>
          </a:p>
          <a:p>
            <a:pPr algn="ctr"/>
            <a:r>
              <a:rPr lang="ru-RU" sz="2400" dirty="0" err="1" smtClean="0"/>
              <a:t>воксель</a:t>
            </a:r>
            <a:r>
              <a:rPr lang="en-GB" sz="2400" dirty="0" smtClean="0"/>
              <a:t> </a:t>
            </a:r>
            <a:r>
              <a:rPr lang="ru-RU" sz="2400" dirty="0" smtClean="0"/>
              <a:t>(</a:t>
            </a:r>
            <a:r>
              <a:rPr lang="en-GB" sz="2400" dirty="0" smtClean="0"/>
              <a:t>R)</a:t>
            </a:r>
            <a:endParaRPr lang="ru-RU" sz="2400" dirty="0"/>
          </a:p>
        </p:txBody>
      </p:sp>
      <p:sp>
        <p:nvSpPr>
          <p:cNvPr id="14" name="Выноска 1 13"/>
          <p:cNvSpPr/>
          <p:nvPr/>
        </p:nvSpPr>
        <p:spPr>
          <a:xfrm>
            <a:off x="8734425" y="4686300"/>
            <a:ext cx="2724150" cy="1181100"/>
          </a:xfrm>
          <a:prstGeom prst="borderCallout1">
            <a:avLst>
              <a:gd name="adj1" fmla="val 20363"/>
              <a:gd name="adj2" fmla="val -291"/>
              <a:gd name="adj3" fmla="val -70564"/>
              <a:gd name="adj4" fmla="val -411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Раскрасить </a:t>
            </a:r>
            <a:r>
              <a:rPr lang="ru-RU" sz="2400" dirty="0" err="1" smtClean="0"/>
              <a:t>воксель</a:t>
            </a:r>
            <a:r>
              <a:rPr lang="en-GB" sz="2400" dirty="0" smtClean="0"/>
              <a:t> (G)</a:t>
            </a:r>
            <a:endParaRPr lang="ru-RU" sz="2400" dirty="0"/>
          </a:p>
        </p:txBody>
      </p:sp>
      <p:sp>
        <p:nvSpPr>
          <p:cNvPr id="17" name="Выноска 1 16"/>
          <p:cNvSpPr/>
          <p:nvPr/>
        </p:nvSpPr>
        <p:spPr>
          <a:xfrm>
            <a:off x="8791575" y="561975"/>
            <a:ext cx="2724150" cy="1181100"/>
          </a:xfrm>
          <a:prstGeom prst="borderCallout1">
            <a:avLst>
              <a:gd name="adj1" fmla="val 33266"/>
              <a:gd name="adj2" fmla="val 758"/>
              <a:gd name="adj3" fmla="val 150404"/>
              <a:gd name="adj4" fmla="val -4252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Box Mode </a:t>
            </a:r>
            <a:r>
              <a:rPr lang="ru-RU" sz="2400" dirty="0" smtClean="0"/>
              <a:t>(</a:t>
            </a:r>
            <a:r>
              <a:rPr lang="en-GB" sz="2400" dirty="0" smtClean="0"/>
              <a:t>B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1" y="3954032"/>
            <a:ext cx="1904999" cy="107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895350" y="1057275"/>
            <a:ext cx="4591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Дополнительные настройки</a:t>
            </a:r>
            <a:endParaRPr lang="ru-RU" sz="2800" u="sng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0" name="Выноска 1 19"/>
          <p:cNvSpPr/>
          <p:nvPr/>
        </p:nvSpPr>
        <p:spPr>
          <a:xfrm>
            <a:off x="581025" y="5419725"/>
            <a:ext cx="5067300" cy="1181100"/>
          </a:xfrm>
          <a:prstGeom prst="borderCallout1">
            <a:avLst>
              <a:gd name="adj1" fmla="val -2218"/>
              <a:gd name="adj2" fmla="val 37122"/>
              <a:gd name="adj3" fmla="val -44757"/>
              <a:gd name="adj4" fmla="val 3827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Рисование прямой линии </a:t>
            </a:r>
          </a:p>
          <a:p>
            <a:pPr algn="ctr"/>
            <a:r>
              <a:rPr lang="ru-RU" sz="2400" dirty="0" smtClean="0"/>
              <a:t>вдоль осей </a:t>
            </a:r>
            <a:r>
              <a:rPr lang="en-GB" sz="2400" dirty="0" smtClean="0"/>
              <a:t>X, Y </a:t>
            </a:r>
            <a:r>
              <a:rPr lang="ru-RU" sz="2400" dirty="0" smtClean="0"/>
              <a:t>или </a:t>
            </a:r>
            <a:r>
              <a:rPr lang="en-GB" sz="2400" dirty="0" smtClean="0"/>
              <a:t>Z</a:t>
            </a:r>
            <a:endParaRPr lang="ru-RU" sz="2400" dirty="0"/>
          </a:p>
        </p:txBody>
      </p:sp>
      <p:sp>
        <p:nvSpPr>
          <p:cNvPr id="21" name="Выноска 1 20"/>
          <p:cNvSpPr/>
          <p:nvPr/>
        </p:nvSpPr>
        <p:spPr>
          <a:xfrm>
            <a:off x="609600" y="2276475"/>
            <a:ext cx="5029199" cy="1181100"/>
          </a:xfrm>
          <a:prstGeom prst="borderCallout1">
            <a:avLst>
              <a:gd name="adj1" fmla="val 97782"/>
              <a:gd name="adj2" fmla="val 50408"/>
              <a:gd name="adj3" fmla="val 152017"/>
              <a:gd name="adj4" fmla="val 403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Рисование </a:t>
            </a:r>
            <a:r>
              <a:rPr lang="ru-RU" sz="2400" dirty="0" err="1" smtClean="0"/>
              <a:t>вокселей</a:t>
            </a:r>
            <a:r>
              <a:rPr lang="ru-RU" sz="2400" dirty="0" smtClean="0"/>
              <a:t> зеркально относительно осей </a:t>
            </a:r>
            <a:r>
              <a:rPr lang="en-GB" sz="2400" dirty="0" smtClean="0"/>
              <a:t>X, Y </a:t>
            </a:r>
            <a:r>
              <a:rPr lang="ru-RU" sz="2400" dirty="0" smtClean="0"/>
              <a:t>или </a:t>
            </a:r>
            <a:r>
              <a:rPr lang="en-GB" sz="2400" dirty="0" smtClean="0"/>
              <a:t>Z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59081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7" grpId="0" animBg="1"/>
      <p:bldP spid="19" grpId="0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использования инструмента </a:t>
            </a:r>
            <a:r>
              <a:rPr lang="en-GB" dirty="0" smtClean="0"/>
              <a:t>Box Mode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2268" y="1914524"/>
            <a:ext cx="5345231" cy="397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9838" y="500510"/>
            <a:ext cx="1681162" cy="632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C9DDD8-3394-6FB2-960C-451DEBD7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72518"/>
            <a:ext cx="11296649" cy="956182"/>
          </a:xfrm>
        </p:spPr>
        <p:txBody>
          <a:bodyPr/>
          <a:lstStyle/>
          <a:p>
            <a:r>
              <a:rPr lang="ru-RU" dirty="0" smtClean="0"/>
              <a:t>Инструмент рисования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err="1" smtClean="0"/>
              <a:t>voxel</a:t>
            </a:r>
            <a:r>
              <a:rPr lang="en-GB" dirty="0" smtClean="0"/>
              <a:t> Mode</a:t>
            </a:r>
            <a:endParaRPr lang="en-ZA" dirty="0"/>
          </a:p>
        </p:txBody>
      </p:sp>
      <p:sp>
        <p:nvSpPr>
          <p:cNvPr id="11" name="Выноска 1 10"/>
          <p:cNvSpPr/>
          <p:nvPr/>
        </p:nvSpPr>
        <p:spPr>
          <a:xfrm>
            <a:off x="8782050" y="2676525"/>
            <a:ext cx="2724150" cy="1181100"/>
          </a:xfrm>
          <a:prstGeom prst="borderCallout1">
            <a:avLst>
              <a:gd name="adj1" fmla="val 20363"/>
              <a:gd name="adj2" fmla="val -291"/>
              <a:gd name="adj3" fmla="val -29435"/>
              <a:gd name="adj4" fmla="val -421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Добавить </a:t>
            </a:r>
            <a:r>
              <a:rPr lang="ru-RU" sz="2400" dirty="0" err="1" smtClean="0"/>
              <a:t>воксель</a:t>
            </a:r>
            <a:r>
              <a:rPr lang="ru-RU" sz="2400" dirty="0" smtClean="0"/>
              <a:t> (Т)</a:t>
            </a:r>
            <a:endParaRPr lang="ru-RU" sz="2400" dirty="0"/>
          </a:p>
        </p:txBody>
      </p:sp>
      <p:sp>
        <p:nvSpPr>
          <p:cNvPr id="13" name="Выноска 1 12"/>
          <p:cNvSpPr/>
          <p:nvPr/>
        </p:nvSpPr>
        <p:spPr>
          <a:xfrm>
            <a:off x="8753475" y="4019550"/>
            <a:ext cx="2724150" cy="1181100"/>
          </a:xfrm>
          <a:prstGeom prst="borderCallout1">
            <a:avLst>
              <a:gd name="adj1" fmla="val 20363"/>
              <a:gd name="adj2" fmla="val -291"/>
              <a:gd name="adj3" fmla="val -103629"/>
              <a:gd name="adj4" fmla="val -407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Удалить </a:t>
            </a:r>
            <a:endParaRPr lang="en-GB" sz="2400" dirty="0" smtClean="0"/>
          </a:p>
          <a:p>
            <a:pPr algn="ctr"/>
            <a:r>
              <a:rPr lang="ru-RU" sz="2400" dirty="0" err="1" smtClean="0"/>
              <a:t>воксель</a:t>
            </a:r>
            <a:r>
              <a:rPr lang="en-GB" sz="2400" dirty="0" smtClean="0"/>
              <a:t> </a:t>
            </a:r>
            <a:r>
              <a:rPr lang="ru-RU" sz="2400" dirty="0" smtClean="0"/>
              <a:t>(</a:t>
            </a:r>
            <a:r>
              <a:rPr lang="en-GB" sz="2400" dirty="0" smtClean="0"/>
              <a:t>R)</a:t>
            </a:r>
            <a:endParaRPr lang="ru-RU" sz="2400" dirty="0"/>
          </a:p>
        </p:txBody>
      </p:sp>
      <p:sp>
        <p:nvSpPr>
          <p:cNvPr id="14" name="Выноска 1 13"/>
          <p:cNvSpPr/>
          <p:nvPr/>
        </p:nvSpPr>
        <p:spPr>
          <a:xfrm>
            <a:off x="8734425" y="5343525"/>
            <a:ext cx="2724150" cy="1181100"/>
          </a:xfrm>
          <a:prstGeom prst="borderCallout1">
            <a:avLst>
              <a:gd name="adj1" fmla="val 20363"/>
              <a:gd name="adj2" fmla="val -291"/>
              <a:gd name="adj3" fmla="val -178629"/>
              <a:gd name="adj4" fmla="val -407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Раскрасить </a:t>
            </a:r>
            <a:r>
              <a:rPr lang="ru-RU" sz="2400" dirty="0" err="1" smtClean="0"/>
              <a:t>воксель</a:t>
            </a:r>
            <a:r>
              <a:rPr lang="en-GB" sz="2400" dirty="0" smtClean="0"/>
              <a:t> (G)</a:t>
            </a:r>
            <a:endParaRPr lang="ru-RU" sz="2400" dirty="0"/>
          </a:p>
        </p:txBody>
      </p:sp>
      <p:sp>
        <p:nvSpPr>
          <p:cNvPr id="17" name="Выноска 1 16"/>
          <p:cNvSpPr/>
          <p:nvPr/>
        </p:nvSpPr>
        <p:spPr>
          <a:xfrm>
            <a:off x="8791575" y="1219200"/>
            <a:ext cx="2724150" cy="1181100"/>
          </a:xfrm>
          <a:prstGeom prst="borderCallout1">
            <a:avLst>
              <a:gd name="adj1" fmla="val 33266"/>
              <a:gd name="adj2" fmla="val 758"/>
              <a:gd name="adj3" fmla="val 47178"/>
              <a:gd name="adj4" fmla="val -719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/>
              <a:t>Voxel</a:t>
            </a:r>
            <a:r>
              <a:rPr lang="en-GB" sz="2400" dirty="0" smtClean="0"/>
              <a:t> Mode </a:t>
            </a:r>
            <a:r>
              <a:rPr lang="ru-RU" sz="2400" dirty="0" smtClean="0"/>
              <a:t>(</a:t>
            </a:r>
            <a:r>
              <a:rPr lang="en-GB" sz="2400" dirty="0" smtClean="0"/>
              <a:t>V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6" y="3801632"/>
            <a:ext cx="1904999" cy="107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895350" y="1057275"/>
            <a:ext cx="4591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Дополнительные настройки</a:t>
            </a:r>
            <a:endParaRPr lang="ru-RU" sz="2800" u="sng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0" name="Выноска 1 19"/>
          <p:cNvSpPr/>
          <p:nvPr/>
        </p:nvSpPr>
        <p:spPr>
          <a:xfrm>
            <a:off x="581025" y="5419725"/>
            <a:ext cx="5067300" cy="1181100"/>
          </a:xfrm>
          <a:prstGeom prst="borderCallout1">
            <a:avLst>
              <a:gd name="adj1" fmla="val -2218"/>
              <a:gd name="adj2" fmla="val 37122"/>
              <a:gd name="adj3" fmla="val -55241"/>
              <a:gd name="adj4" fmla="val 1402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Рисование прямой линии </a:t>
            </a:r>
          </a:p>
          <a:p>
            <a:pPr algn="ctr"/>
            <a:r>
              <a:rPr lang="ru-RU" sz="2400" dirty="0" smtClean="0"/>
              <a:t>вдоль осей </a:t>
            </a:r>
            <a:r>
              <a:rPr lang="en-GB" sz="2400" dirty="0" smtClean="0"/>
              <a:t>X, Y </a:t>
            </a:r>
            <a:r>
              <a:rPr lang="ru-RU" sz="2400" dirty="0" smtClean="0"/>
              <a:t>или </a:t>
            </a:r>
            <a:r>
              <a:rPr lang="en-GB" sz="2400" dirty="0" smtClean="0"/>
              <a:t>Z</a:t>
            </a:r>
            <a:endParaRPr lang="ru-RU" sz="2400" dirty="0"/>
          </a:p>
        </p:txBody>
      </p:sp>
      <p:sp>
        <p:nvSpPr>
          <p:cNvPr id="21" name="Выноска 1 20"/>
          <p:cNvSpPr/>
          <p:nvPr/>
        </p:nvSpPr>
        <p:spPr>
          <a:xfrm>
            <a:off x="609600" y="2276475"/>
            <a:ext cx="5029199" cy="1181100"/>
          </a:xfrm>
          <a:prstGeom prst="borderCallout1">
            <a:avLst>
              <a:gd name="adj1" fmla="val 97782"/>
              <a:gd name="adj2" fmla="val 50408"/>
              <a:gd name="adj3" fmla="val 147178"/>
              <a:gd name="adj4" fmla="val 1972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Рисование </a:t>
            </a:r>
            <a:r>
              <a:rPr lang="ru-RU" sz="2400" dirty="0" err="1" smtClean="0"/>
              <a:t>вокселей</a:t>
            </a:r>
            <a:r>
              <a:rPr lang="ru-RU" sz="2400" dirty="0" smtClean="0"/>
              <a:t> зеркально относительно осей </a:t>
            </a:r>
            <a:r>
              <a:rPr lang="en-GB" sz="2400" dirty="0" smtClean="0"/>
              <a:t>X, Y </a:t>
            </a:r>
            <a:r>
              <a:rPr lang="ru-RU" sz="2400" dirty="0" smtClean="0"/>
              <a:t>или </a:t>
            </a:r>
            <a:r>
              <a:rPr lang="en-GB" sz="2400" dirty="0" smtClean="0"/>
              <a:t>Z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57588" y="3667126"/>
            <a:ext cx="1484165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Выноска 1 14"/>
          <p:cNvSpPr/>
          <p:nvPr/>
        </p:nvSpPr>
        <p:spPr>
          <a:xfrm>
            <a:off x="619125" y="2276475"/>
            <a:ext cx="5029199" cy="1181100"/>
          </a:xfrm>
          <a:prstGeom prst="borderCallout1">
            <a:avLst>
              <a:gd name="adj1" fmla="val 97782"/>
              <a:gd name="adj2" fmla="val 50408"/>
              <a:gd name="adj3" fmla="val 131855"/>
              <a:gd name="adj4" fmla="val 7919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Количество </a:t>
            </a:r>
            <a:r>
              <a:rPr lang="ru-RU" sz="2400" dirty="0" err="1" smtClean="0"/>
              <a:t>вокселей</a:t>
            </a:r>
            <a:r>
              <a:rPr lang="ru-RU" sz="2400" dirty="0" smtClean="0"/>
              <a:t> в кисти</a:t>
            </a:r>
            <a:endParaRPr lang="ru-RU" sz="2400" dirty="0"/>
          </a:p>
        </p:txBody>
      </p:sp>
      <p:sp>
        <p:nvSpPr>
          <p:cNvPr id="16" name="Выноска 1 15"/>
          <p:cNvSpPr/>
          <p:nvPr/>
        </p:nvSpPr>
        <p:spPr>
          <a:xfrm>
            <a:off x="619125" y="5438775"/>
            <a:ext cx="5067300" cy="1181100"/>
          </a:xfrm>
          <a:prstGeom prst="borderCallout1">
            <a:avLst>
              <a:gd name="adj1" fmla="val -2218"/>
              <a:gd name="adj2" fmla="val 37122"/>
              <a:gd name="adj3" fmla="val -89918"/>
              <a:gd name="adj4" fmla="val 6515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Настройки формы кисти – </a:t>
            </a:r>
          </a:p>
          <a:p>
            <a:pPr algn="ctr"/>
            <a:r>
              <a:rPr lang="ru-RU" sz="2400" dirty="0" smtClean="0"/>
              <a:t>куб (квадрат) или шар (круг)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59081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7" grpId="0" animBg="1"/>
      <p:bldP spid="19" grpId="0"/>
      <p:bldP spid="20" grpId="0" animBg="1"/>
      <p:bldP spid="20" grpId="1" animBg="1"/>
      <p:bldP spid="21" grpId="0" animBg="1"/>
      <p:bldP spid="21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использования инструмента </a:t>
            </a:r>
            <a:r>
              <a:rPr lang="en-GB" dirty="0" err="1" smtClean="0"/>
              <a:t>voxel</a:t>
            </a:r>
            <a:r>
              <a:rPr lang="en-GB" dirty="0" smtClean="0"/>
              <a:t> Mode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7216" y="1814513"/>
            <a:ext cx="5438409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2324" y="3635766"/>
            <a:ext cx="1457325" cy="141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8900" y="386626"/>
            <a:ext cx="1661779" cy="644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C9DDD8-3394-6FB2-960C-451DEBD7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72518"/>
            <a:ext cx="11296649" cy="956182"/>
          </a:xfrm>
        </p:spPr>
        <p:txBody>
          <a:bodyPr/>
          <a:lstStyle/>
          <a:p>
            <a:r>
              <a:rPr lang="ru-RU" dirty="0" smtClean="0"/>
              <a:t>Инструмент рисования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geometry Mode</a:t>
            </a:r>
            <a:endParaRPr lang="en-ZA" dirty="0"/>
          </a:p>
        </p:txBody>
      </p:sp>
      <p:sp>
        <p:nvSpPr>
          <p:cNvPr id="11" name="Выноска 1 10"/>
          <p:cNvSpPr/>
          <p:nvPr/>
        </p:nvSpPr>
        <p:spPr>
          <a:xfrm>
            <a:off x="8782050" y="2676525"/>
            <a:ext cx="2724150" cy="1181100"/>
          </a:xfrm>
          <a:prstGeom prst="borderCallout1">
            <a:avLst>
              <a:gd name="adj1" fmla="val 20363"/>
              <a:gd name="adj2" fmla="val -291"/>
              <a:gd name="adj3" fmla="val -51209"/>
              <a:gd name="adj4" fmla="val -37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Добавить </a:t>
            </a:r>
            <a:r>
              <a:rPr lang="ru-RU" sz="2400" dirty="0" err="1" smtClean="0"/>
              <a:t>воксель</a:t>
            </a:r>
            <a:r>
              <a:rPr lang="ru-RU" sz="2400" dirty="0" smtClean="0"/>
              <a:t> (Т)</a:t>
            </a:r>
            <a:endParaRPr lang="ru-RU" sz="2400" dirty="0"/>
          </a:p>
        </p:txBody>
      </p:sp>
      <p:sp>
        <p:nvSpPr>
          <p:cNvPr id="13" name="Выноска 1 12"/>
          <p:cNvSpPr/>
          <p:nvPr/>
        </p:nvSpPr>
        <p:spPr>
          <a:xfrm>
            <a:off x="8753475" y="4019550"/>
            <a:ext cx="2724150" cy="1181100"/>
          </a:xfrm>
          <a:prstGeom prst="borderCallout1">
            <a:avLst>
              <a:gd name="adj1" fmla="val 20363"/>
              <a:gd name="adj2" fmla="val -291"/>
              <a:gd name="adj3" fmla="val -128629"/>
              <a:gd name="adj4" fmla="val -36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Удалить </a:t>
            </a:r>
            <a:endParaRPr lang="en-GB" sz="2400" dirty="0" smtClean="0"/>
          </a:p>
          <a:p>
            <a:pPr algn="ctr"/>
            <a:r>
              <a:rPr lang="ru-RU" sz="2400" dirty="0" err="1" smtClean="0"/>
              <a:t>воксель</a:t>
            </a:r>
            <a:r>
              <a:rPr lang="en-GB" sz="2400" dirty="0" smtClean="0"/>
              <a:t> </a:t>
            </a:r>
            <a:r>
              <a:rPr lang="ru-RU" sz="2400" dirty="0" smtClean="0"/>
              <a:t>(</a:t>
            </a:r>
            <a:r>
              <a:rPr lang="en-GB" sz="2400" dirty="0" smtClean="0"/>
              <a:t>R)</a:t>
            </a:r>
            <a:endParaRPr lang="ru-RU" sz="2400" dirty="0"/>
          </a:p>
        </p:txBody>
      </p:sp>
      <p:sp>
        <p:nvSpPr>
          <p:cNvPr id="14" name="Выноска 1 13"/>
          <p:cNvSpPr/>
          <p:nvPr/>
        </p:nvSpPr>
        <p:spPr>
          <a:xfrm>
            <a:off x="8734425" y="5343525"/>
            <a:ext cx="2724150" cy="1181100"/>
          </a:xfrm>
          <a:prstGeom prst="borderCallout1">
            <a:avLst>
              <a:gd name="adj1" fmla="val 20363"/>
              <a:gd name="adj2" fmla="val -291"/>
              <a:gd name="adj3" fmla="val -202822"/>
              <a:gd name="adj4" fmla="val -344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Раскрасить </a:t>
            </a:r>
            <a:r>
              <a:rPr lang="ru-RU" sz="2400" dirty="0" err="1" smtClean="0"/>
              <a:t>воксель</a:t>
            </a:r>
            <a:r>
              <a:rPr lang="en-GB" sz="2400" dirty="0" smtClean="0"/>
              <a:t> (G)</a:t>
            </a:r>
            <a:endParaRPr lang="ru-RU" sz="2400" dirty="0"/>
          </a:p>
        </p:txBody>
      </p:sp>
      <p:sp>
        <p:nvSpPr>
          <p:cNvPr id="17" name="Выноска 1 16"/>
          <p:cNvSpPr/>
          <p:nvPr/>
        </p:nvSpPr>
        <p:spPr>
          <a:xfrm>
            <a:off x="8791575" y="1219200"/>
            <a:ext cx="2724150" cy="1181100"/>
          </a:xfrm>
          <a:prstGeom prst="borderCallout1">
            <a:avLst>
              <a:gd name="adj1" fmla="val 33266"/>
              <a:gd name="adj2" fmla="val 758"/>
              <a:gd name="adj3" fmla="val -9273"/>
              <a:gd name="adj4" fmla="val -7294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Geometry Mode </a:t>
            </a:r>
            <a:r>
              <a:rPr lang="ru-RU" sz="2400" dirty="0" smtClean="0"/>
              <a:t>(</a:t>
            </a:r>
            <a:r>
              <a:rPr lang="en-GB" sz="2400" dirty="0" smtClean="0"/>
              <a:t>L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826" y="3801632"/>
            <a:ext cx="1904999" cy="107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895350" y="1057275"/>
            <a:ext cx="4591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Дополнительные настройки</a:t>
            </a:r>
            <a:endParaRPr lang="ru-RU" sz="2800" u="sng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0" name="Выноска 1 19"/>
          <p:cNvSpPr/>
          <p:nvPr/>
        </p:nvSpPr>
        <p:spPr>
          <a:xfrm>
            <a:off x="581025" y="5419725"/>
            <a:ext cx="5067300" cy="1181100"/>
          </a:xfrm>
          <a:prstGeom prst="borderCallout1">
            <a:avLst>
              <a:gd name="adj1" fmla="val -2218"/>
              <a:gd name="adj2" fmla="val 37122"/>
              <a:gd name="adj3" fmla="val -55241"/>
              <a:gd name="adj4" fmla="val 1402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Рисование прямой линии </a:t>
            </a:r>
          </a:p>
          <a:p>
            <a:pPr algn="ctr"/>
            <a:r>
              <a:rPr lang="ru-RU" sz="2400" dirty="0" smtClean="0"/>
              <a:t>вдоль осей </a:t>
            </a:r>
            <a:r>
              <a:rPr lang="en-GB" sz="2400" dirty="0" smtClean="0"/>
              <a:t>X, Y </a:t>
            </a:r>
            <a:r>
              <a:rPr lang="ru-RU" sz="2400" dirty="0" smtClean="0"/>
              <a:t>или </a:t>
            </a:r>
            <a:r>
              <a:rPr lang="en-GB" sz="2400" dirty="0" smtClean="0"/>
              <a:t>Z</a:t>
            </a:r>
            <a:endParaRPr lang="ru-RU" sz="2400" dirty="0"/>
          </a:p>
        </p:txBody>
      </p:sp>
      <p:sp>
        <p:nvSpPr>
          <p:cNvPr id="21" name="Выноска 1 20"/>
          <p:cNvSpPr/>
          <p:nvPr/>
        </p:nvSpPr>
        <p:spPr>
          <a:xfrm>
            <a:off x="609600" y="2276475"/>
            <a:ext cx="5029199" cy="1181100"/>
          </a:xfrm>
          <a:prstGeom prst="borderCallout1">
            <a:avLst>
              <a:gd name="adj1" fmla="val 97782"/>
              <a:gd name="adj2" fmla="val 50408"/>
              <a:gd name="adj3" fmla="val 147178"/>
              <a:gd name="adj4" fmla="val 1972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Рисование </a:t>
            </a:r>
            <a:r>
              <a:rPr lang="ru-RU" sz="2400" dirty="0" err="1" smtClean="0"/>
              <a:t>вокселей</a:t>
            </a:r>
            <a:r>
              <a:rPr lang="ru-RU" sz="2400" dirty="0" smtClean="0"/>
              <a:t> зеркально относительно осей </a:t>
            </a:r>
            <a:r>
              <a:rPr lang="en-GB" sz="2400" dirty="0" smtClean="0"/>
              <a:t>X, Y </a:t>
            </a:r>
            <a:r>
              <a:rPr lang="ru-RU" sz="2400" dirty="0" smtClean="0"/>
              <a:t>или </a:t>
            </a:r>
            <a:r>
              <a:rPr lang="en-GB" sz="2400" dirty="0" smtClean="0"/>
              <a:t>Z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5" name="Выноска 1 14"/>
          <p:cNvSpPr/>
          <p:nvPr/>
        </p:nvSpPr>
        <p:spPr>
          <a:xfrm>
            <a:off x="619125" y="2276475"/>
            <a:ext cx="5029199" cy="1181100"/>
          </a:xfrm>
          <a:prstGeom prst="borderCallout1">
            <a:avLst>
              <a:gd name="adj1" fmla="val 97782"/>
              <a:gd name="adj2" fmla="val 50408"/>
              <a:gd name="adj3" fmla="val 139113"/>
              <a:gd name="adj4" fmla="val 6820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Выбор формы кисти</a:t>
            </a:r>
            <a:endParaRPr lang="ru-RU" sz="2400" dirty="0"/>
          </a:p>
        </p:txBody>
      </p:sp>
      <p:sp>
        <p:nvSpPr>
          <p:cNvPr id="16" name="Выноска 1 15"/>
          <p:cNvSpPr/>
          <p:nvPr/>
        </p:nvSpPr>
        <p:spPr>
          <a:xfrm>
            <a:off x="619125" y="5438775"/>
            <a:ext cx="5067300" cy="1181100"/>
          </a:xfrm>
          <a:prstGeom prst="borderCallout1">
            <a:avLst>
              <a:gd name="adj1" fmla="val -2218"/>
              <a:gd name="adj2" fmla="val 37122"/>
              <a:gd name="adj3" fmla="val -46370"/>
              <a:gd name="adj4" fmla="val 7530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Настройки рисования объектов </a:t>
            </a:r>
            <a:r>
              <a:rPr lang="ru-RU" sz="2000" dirty="0" smtClean="0"/>
              <a:t>(от центра или с края, поверх предыдущего ряда или на том же уровне)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59081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7" grpId="0" animBg="1"/>
      <p:bldP spid="19" grpId="0"/>
      <p:bldP spid="20" grpId="0" animBg="1"/>
      <p:bldP spid="20" grpId="1" animBg="1"/>
      <p:bldP spid="21" grpId="0" animBg="1"/>
      <p:bldP spid="21" grpId="1" animBg="1"/>
      <p:bldP spid="15" grpId="0" animBg="1"/>
      <p:bldP spid="15" grpId="1" animBg="1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Custom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M16411248_Win32_SL_V4" id="{806921AB-1FF9-416C-A3A7-D14200787132}" vid="{8436FA26-ADF6-4DA9-8A70-95C197E77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3F812E-DDE9-40A9-A0BA-64D56AFBFEB8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B4D714C4-5FE2-48FA-A21E-ED0E7AD411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01540B-037D-4E23-AFCA-FDDA3CCE13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260</Words>
  <Application>Microsoft Office PowerPoint</Application>
  <PresentationFormat>Произвольный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Custom</vt:lpstr>
      <vt:lpstr>MagicaVoxel – программа для 3D-моделирования</vt:lpstr>
      <vt:lpstr>MagicaVoxel</vt:lpstr>
      <vt:lpstr>Интерфейс программы</vt:lpstr>
      <vt:lpstr>1 шаг – Очистить куб, включить сетку </vt:lpstr>
      <vt:lpstr>Инструмент рисования  (Box Mode)</vt:lpstr>
      <vt:lpstr>Пример использования инструмента Box Mode </vt:lpstr>
      <vt:lpstr>Инструмент рисования  voxel Mode</vt:lpstr>
      <vt:lpstr>Пример использования инструмента voxel Mode</vt:lpstr>
      <vt:lpstr>Инструмент рисования  geometry Mode</vt:lpstr>
      <vt:lpstr>Пример использования инструмента geometry Mode</vt:lpstr>
      <vt:lpstr>Примеры работ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2023-12-19T17:34:13Z</dcterms:created>
  <dcterms:modified xsi:type="dcterms:W3CDTF">2025-10-06T10:02:35Z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